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CCFFCC"/>
    <a:srgbClr val="FFFFCC"/>
    <a:srgbClr val="99FFCC"/>
    <a:srgbClr val="EAEAEA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44"/>
    <p:restoredTop sz="94660"/>
  </p:normalViewPr>
  <p:slideViewPr>
    <p:cSldViewPr>
      <p:cViewPr>
        <p:scale>
          <a:sx n="100" d="100"/>
          <a:sy n="100" d="100"/>
        </p:scale>
        <p:origin x="1608" y="-30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2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123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1124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7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5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6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02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23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1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72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1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65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5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8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26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67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12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E5061-164A-4515-92E9-82D11391EE64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7C4D-DD5F-4B8F-8B26-BEB60883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86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メモ 2"/>
          <p:cNvSpPr/>
          <p:nvPr/>
        </p:nvSpPr>
        <p:spPr>
          <a:xfrm>
            <a:off x="72064" y="4779196"/>
            <a:ext cx="6712987" cy="4998339"/>
          </a:xfrm>
          <a:prstGeom prst="foldedCorner">
            <a:avLst>
              <a:gd name="adj" fmla="val 9624"/>
            </a:avLst>
          </a:prstGeom>
          <a:solidFill>
            <a:srgbClr val="CCFFFF">
              <a:alpha val="49804"/>
            </a:srgbClr>
          </a:solidFill>
          <a:ln>
            <a:solidFill>
              <a:srgbClr val="0000FF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1" name="テキスト ボックス 7"/>
          <p:cNvSpPr txBox="1"/>
          <p:nvPr/>
        </p:nvSpPr>
        <p:spPr>
          <a:xfrm>
            <a:off x="65805" y="3590451"/>
            <a:ext cx="43642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会　場</a:t>
            </a:r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Web</a:t>
            </a:r>
            <a:r>
              <a:rPr lang="ja-JP" altLang="en-US" sz="1600" dirty="0">
                <a:solidFill>
                  <a:prstClr val="black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</a:t>
            </a:r>
            <a:r>
              <a:rPr lang="en-US" altLang="ja-JP" sz="1600" dirty="0">
                <a:solidFill>
                  <a:prstClr val="black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Zoom</a:t>
            </a:r>
            <a:r>
              <a:rPr lang="ja-JP" altLang="en-US" sz="1600" dirty="0">
                <a:solidFill>
                  <a:prstClr val="black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）</a:t>
            </a:r>
          </a:p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</a:t>
            </a:r>
            <a:r>
              <a:rPr lang="ja-JP" altLang="en-US" sz="11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静岡県男女共同参画センター </a:t>
            </a:r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あざれあ</a:t>
            </a:r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</a:t>
            </a:r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階第</a:t>
            </a:r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</a:t>
            </a:r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研修室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　　　　　　　　　</a:t>
            </a:r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5</a:t>
            </a:r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階第</a:t>
            </a:r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3</a:t>
            </a:r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会議室</a:t>
            </a:r>
            <a:endParaRPr lang="ja-JP" altLang="en-US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02" name="正方形/長方形 6"/>
          <p:cNvSpPr/>
          <p:nvPr/>
        </p:nvSpPr>
        <p:spPr>
          <a:xfrm>
            <a:off x="4312391" y="3870230"/>
            <a:ext cx="24578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zh-TW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静岡市駿河区馬渕</a:t>
            </a:r>
            <a:r>
              <a:rPr lang="en-US" altLang="zh-TW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zh-TW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丁目</a:t>
            </a:r>
            <a:r>
              <a:rPr lang="en-US" altLang="zh-TW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17-1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1103" name="正方形/長方形 28"/>
          <p:cNvSpPr/>
          <p:nvPr/>
        </p:nvSpPr>
        <p:spPr>
          <a:xfrm>
            <a:off x="4418249" y="4061870"/>
            <a:ext cx="24578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※JR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静岡駅北口より徒歩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04" name="正方形/長方形 32"/>
          <p:cNvSpPr/>
          <p:nvPr/>
        </p:nvSpPr>
        <p:spPr>
          <a:xfrm>
            <a:off x="4430057" y="4305476"/>
            <a:ext cx="24578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無料駐車場がありませんので、周辺有料駐車場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または公共交通機関をご利用ください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05" name="直線コネクタ 15"/>
          <p:cNvCxnSpPr/>
          <p:nvPr/>
        </p:nvCxnSpPr>
        <p:spPr>
          <a:xfrm>
            <a:off x="278703" y="4644030"/>
            <a:ext cx="415135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06" name="上リボン 56"/>
          <p:cNvSpPr/>
          <p:nvPr/>
        </p:nvSpPr>
        <p:spPr>
          <a:xfrm>
            <a:off x="44062" y="234166"/>
            <a:ext cx="6741368" cy="2157324"/>
          </a:xfrm>
          <a:prstGeom prst="ribbon2">
            <a:avLst>
              <a:gd name="adj1" fmla="val 24172"/>
              <a:gd name="adj2" fmla="val 75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7" name="テキスト ボックス 30"/>
          <p:cNvSpPr txBox="1"/>
          <p:nvPr/>
        </p:nvSpPr>
        <p:spPr>
          <a:xfrm>
            <a:off x="141206" y="4850973"/>
            <a:ext cx="1500816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プログラム</a:t>
            </a:r>
            <a:endParaRPr lang="ja-JP" altLang="ja-JP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08" name="テキスト ボックス 5"/>
          <p:cNvSpPr txBox="1"/>
          <p:nvPr/>
        </p:nvSpPr>
        <p:spPr>
          <a:xfrm>
            <a:off x="549000" y="268892"/>
            <a:ext cx="560241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回静岡県栄養士大会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（学術研究会）の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ご案内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9" name="テキスト ボックス 33"/>
          <p:cNvSpPr txBox="1"/>
          <p:nvPr/>
        </p:nvSpPr>
        <p:spPr>
          <a:xfrm>
            <a:off x="-27545" y="2478946"/>
            <a:ext cx="40770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　時</a:t>
            </a:r>
            <a:r>
              <a:rPr lang="en-US" altLang="ja-JP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</a:p>
          <a:p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 2022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11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</a:t>
            </a:r>
            <a:r>
              <a:rPr lang="ja-JP" altLang="en-US" sz="2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（金・祝）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 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13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：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00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16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：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00</a:t>
            </a:r>
          </a:p>
        </p:txBody>
      </p:sp>
      <p:sp>
        <p:nvSpPr>
          <p:cNvPr id="1110" name="正方形/長方形 34"/>
          <p:cNvSpPr/>
          <p:nvPr/>
        </p:nvSpPr>
        <p:spPr>
          <a:xfrm>
            <a:off x="3542588" y="2662645"/>
            <a:ext cx="327247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12:40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　　　 受付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400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13:00</a:t>
            </a:r>
            <a:r>
              <a:rPr lang="ja-JP" altLang="en-US" sz="1400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400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15:55</a:t>
            </a:r>
            <a:r>
              <a:rPr lang="ja-JP" altLang="en-US" sz="1400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開会・発表・</a:t>
            </a:r>
            <a:endParaRPr lang="en-US" altLang="ja-JP" sz="1400" b="1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賛助会員様情報提供</a:t>
            </a:r>
            <a:endParaRPr lang="en-US" altLang="ja-JP" sz="1400" b="1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発表は </a:t>
            </a:r>
            <a:r>
              <a:rPr lang="en-US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 </a:t>
            </a:r>
            <a:r>
              <a:rPr lang="en-US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分・質疑応答 </a:t>
            </a:r>
            <a:r>
              <a:rPr lang="en-US" altLang="ja-JP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15:55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閉会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111" name="直線コネクタ 37"/>
          <p:cNvCxnSpPr/>
          <p:nvPr/>
        </p:nvCxnSpPr>
        <p:spPr>
          <a:xfrm>
            <a:off x="133281" y="3486830"/>
            <a:ext cx="309498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2" name="正方形/長方形 46"/>
          <p:cNvSpPr/>
          <p:nvPr/>
        </p:nvSpPr>
        <p:spPr>
          <a:xfrm>
            <a:off x="72949" y="5331832"/>
            <a:ext cx="349125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○メダル獲得に向けた自転車競技の栄養戦略</a:t>
            </a:r>
            <a:endParaRPr lang="ja-JP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pPr indent="133350"/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河村美樹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地域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】HPCJC</a:t>
            </a:r>
          </a:p>
          <a:p>
            <a:pPr indent="133350"/>
            <a:endParaRPr lang="en-US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pPr indent="133350"/>
            <a:endParaRPr lang="ja-JP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○高校生のスポーツ食育の取組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   高野大太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公衆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富士市役所保健医療課食育推進室</a:t>
            </a:r>
            <a:endParaRPr lang="ja-JP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○食と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SDG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ｓ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食品ロスを減らすために私たちができること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戸田知里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学校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富士市立岳陽中学校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pPr indent="133350"/>
            <a:endParaRPr lang="ja-JP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○ふじのくに農芸品を用いたピザの開発と食農教育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前田節子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研究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静岡県立農林環境専門職大学</a:t>
            </a:r>
            <a:endParaRPr lang="ja-JP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○ほやこげ弁当を作ろう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松島天子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学校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磐田市立磐田北小学校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○糀を用いた野菜餡の開発と商品化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望月裕子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研究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静岡英和学院大学短期大学部</a:t>
            </a:r>
            <a:endParaRPr lang="en-US" altLang="ja-JP" sz="1050" kern="0" dirty="0">
              <a:solidFill>
                <a:srgbClr val="00B05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pPr indent="133350"/>
            <a:endParaRPr lang="en-US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pPr indent="133350"/>
            <a:endParaRPr lang="en-US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pPr indent="133350"/>
            <a:endParaRPr lang="en-US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pPr indent="133350"/>
            <a:endParaRPr lang="en-US" altLang="ja-JP" sz="1050" kern="10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</p:txBody>
      </p:sp>
      <p:sp>
        <p:nvSpPr>
          <p:cNvPr id="1113" name="雲 38"/>
          <p:cNvSpPr>
            <a:spLocks noChangeAspect="1"/>
          </p:cNvSpPr>
          <p:nvPr/>
        </p:nvSpPr>
        <p:spPr>
          <a:xfrm rot="1101083">
            <a:off x="255897" y="1460015"/>
            <a:ext cx="1080351" cy="899980"/>
          </a:xfrm>
          <a:prstGeom prst="cloud">
            <a:avLst/>
          </a:prstGeom>
          <a:solidFill>
            <a:srgbClr val="CC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4" name="正方形/長方形 39"/>
          <p:cNvSpPr/>
          <p:nvPr/>
        </p:nvSpPr>
        <p:spPr>
          <a:xfrm rot="20349415">
            <a:off x="217057" y="1575569"/>
            <a:ext cx="1108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dirty="0">
                <a:solidFill>
                  <a:prstClr val="black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参加</a:t>
            </a:r>
            <a:endParaRPr lang="en-US" altLang="ja-JP" dirty="0">
              <a:solidFill>
                <a:prstClr val="black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lvl="0" algn="ctr"/>
            <a:r>
              <a:rPr lang="ja-JP" altLang="en-US" dirty="0">
                <a:solidFill>
                  <a:prstClr val="black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無料</a:t>
            </a:r>
            <a:endParaRPr lang="en-US" altLang="ja-JP" dirty="0">
              <a:solidFill>
                <a:prstClr val="black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15" name="正方形/長方形 40"/>
          <p:cNvSpPr/>
          <p:nvPr/>
        </p:nvSpPr>
        <p:spPr>
          <a:xfrm>
            <a:off x="3315197" y="5333796"/>
            <a:ext cx="3572708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○精神科デイケア通所者に向けた“栄養の日”情報提供の　　　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取り組み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Times New Roman"/>
              </a:rPr>
              <a:t>　石原美咲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医療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静岡県立こころの医療センター　　　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栄養管理室</a:t>
            </a:r>
            <a:endParaRPr lang="en-US" altLang="ja-JP" sz="1050" kern="0" dirty="0">
              <a:solidFill>
                <a:srgbClr val="00B05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○糖尿病教育入院患者に対する管理栄養士介入について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西澤鮎奈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医療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静岡県立総合病院 栄養管理室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endParaRPr lang="en-US" altLang="ja-JP" sz="1050" kern="0" dirty="0">
              <a:solidFill>
                <a:srgbClr val="00B05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○ラグビー社会人選手における栄養知識の背景分析と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指導への活用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Times New Roman"/>
              </a:rPr>
              <a:t>　松本恵美子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Times New Roman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Times New Roman"/>
              </a:rPr>
              <a:t>勤労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Times New Roman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Times New Roman"/>
              </a:rPr>
              <a:t>シダックスコントラクトフード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Times New Roman"/>
              </a:rPr>
              <a:t>　サービス株式会社　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/>
            </a:endParaRPr>
          </a:p>
          <a:p>
            <a:endParaRPr lang="en-US" altLang="ja-JP" sz="1050" kern="0" dirty="0">
              <a:solidFill>
                <a:srgbClr val="00B05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○食べない理由・食べる理由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田森稔治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福祉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デイサービス福助（福助弁当）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endParaRPr lang="en-US" altLang="ja-JP" sz="1050" kern="0" dirty="0">
              <a:solidFill>
                <a:srgbClr val="00B05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○がん患者における外来での栄養管理について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山田絢子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医療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静岡県立静岡がんセンター 栄養室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○慢性期病院での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NST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活動報告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  <a:p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　中村朱美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【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医療</a:t>
            </a:r>
            <a:r>
              <a:rPr lang="en-US" altLang="ja-JP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】</a:t>
            </a:r>
            <a:r>
              <a:rPr lang="ja-JP" altLang="en-US" sz="1050" kern="0" dirty="0">
                <a:latin typeface="AR P丸ゴシック体M" panose="020B0600010101010101" pitchFamily="50" charset="-128"/>
                <a:ea typeface="AR P丸ゴシック体M" panose="020B0600010101010101" pitchFamily="50" charset="-128"/>
                <a:cs typeface="ＭＳ Ｐゴシック"/>
              </a:rPr>
              <a:t>西山病院 栄養課</a:t>
            </a:r>
            <a:endParaRPr lang="en-US" altLang="ja-JP" sz="1050" kern="0" dirty="0">
              <a:latin typeface="AR P丸ゴシック体M" panose="020B0600010101010101" pitchFamily="50" charset="-128"/>
              <a:ea typeface="AR P丸ゴシック体M" panose="020B0600010101010101" pitchFamily="50" charset="-128"/>
              <a:cs typeface="ＭＳ Ｐゴシック"/>
            </a:endParaRPr>
          </a:p>
        </p:txBody>
      </p:sp>
      <p:sp>
        <p:nvSpPr>
          <p:cNvPr id="1116" name="テキスト ボックス 31"/>
          <p:cNvSpPr txBox="1"/>
          <p:nvPr/>
        </p:nvSpPr>
        <p:spPr>
          <a:xfrm>
            <a:off x="141206" y="8863765"/>
            <a:ext cx="6331956" cy="846927"/>
          </a:xfrm>
          <a:prstGeom prst="rect">
            <a:avLst/>
          </a:prstGeom>
          <a:noFill/>
        </p:spPr>
        <p:txBody>
          <a:bodyPr wrap="square" lIns="53876" tIns="26938" rIns="53876" bIns="26938" rtlCol="0">
            <a:spAutoFit/>
          </a:bodyPr>
          <a:lstStyle/>
          <a:p>
            <a:r>
              <a:rPr lang="en-US" altLang="ja-JP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※13:00</a:t>
            </a:r>
            <a:r>
              <a:rPr lang="ja-JP" altLang="en-US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r>
              <a:rPr lang="ja-JP" altLang="en-US" sz="1000" b="1" dirty="0" err="1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r>
              <a:rPr lang="ja-JP" altLang="en-US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参加し、簡単な</a:t>
            </a:r>
            <a:r>
              <a:rPr lang="en-US" altLang="ja-JP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Web</a:t>
            </a:r>
            <a:r>
              <a:rPr lang="ja-JP" altLang="en-US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アンケートを</a:t>
            </a:r>
            <a:endParaRPr lang="en-US" altLang="ja-JP" sz="1000" b="1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回答された方は生涯教育実務演習（</a:t>
            </a:r>
            <a:r>
              <a:rPr lang="en-US" altLang="ja-JP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0.5</a:t>
            </a:r>
            <a:r>
              <a:rPr lang="ja-JP" altLang="en-US" sz="10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単位）を認定！！</a:t>
            </a:r>
            <a:endParaRPr lang="en-US" altLang="ja-JP" sz="1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～会員の皆様へ～</a:t>
            </a:r>
            <a:endParaRPr lang="en-US" altLang="ja-JP" sz="10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非会員の管理栄養士・栄養士も無料で参加可能です。</a:t>
            </a:r>
          </a:p>
          <a:p>
            <a:r>
              <a:rPr lang="ja-JP" altLang="en-US" sz="10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この機会に、ぜひお知り合いもお誘いください。多くのご参加を心よりお待ちしています♪</a:t>
            </a:r>
          </a:p>
        </p:txBody>
      </p:sp>
      <p:pic>
        <p:nvPicPr>
          <p:cNvPr id="1117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1411" y="1391473"/>
            <a:ext cx="1152128" cy="936104"/>
          </a:xfrm>
          <a:prstGeom prst="rect">
            <a:avLst/>
          </a:prstGeom>
        </p:spPr>
      </p:pic>
      <p:sp>
        <p:nvSpPr>
          <p:cNvPr id="1118" name="テキスト ボックス 4"/>
          <p:cNvSpPr txBox="1"/>
          <p:nvPr/>
        </p:nvSpPr>
        <p:spPr>
          <a:xfrm>
            <a:off x="2758768" y="4850973"/>
            <a:ext cx="33898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＊当日、追加・変更の場合もあります。　ご了承ください</a:t>
            </a:r>
          </a:p>
        </p:txBody>
      </p:sp>
      <p:sp>
        <p:nvSpPr>
          <p:cNvPr id="1119" name="テキスト ボックス 22"/>
          <p:cNvSpPr txBox="1"/>
          <p:nvPr/>
        </p:nvSpPr>
        <p:spPr>
          <a:xfrm>
            <a:off x="1739920" y="1992441"/>
            <a:ext cx="3349651" cy="300623"/>
          </a:xfrm>
          <a:prstGeom prst="rect">
            <a:avLst/>
          </a:prstGeom>
          <a:noFill/>
        </p:spPr>
        <p:txBody>
          <a:bodyPr wrap="square" lIns="53876" tIns="26938" rIns="53876" bIns="26938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公益社団法人　</a:t>
            </a:r>
            <a:r>
              <a:rPr lang="ja-JP" altLang="en-US" sz="1600" dirty="0">
                <a:latin typeface="+mn-ea"/>
              </a:rPr>
              <a:t>静岡県栄養士会</a:t>
            </a:r>
          </a:p>
        </p:txBody>
      </p:sp>
    </p:spTree>
    <p:extLst>
      <p:ext uri="{BB962C8B-B14F-4D97-AF65-F5344CB8AC3E}">
        <p14:creationId xmlns:p14="http://schemas.microsoft.com/office/powerpoint/2010/main" val="1335688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513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AR P丸ゴシック体M</vt:lpstr>
      <vt:lpstr>HG丸ｺﾞｼｯｸM-PRO</vt:lpstr>
      <vt:lpstr>ＭＳ Ｐゴシック</vt:lpstr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hide-a</dc:creator>
  <cp:lastModifiedBy>Kyushoku S14</cp:lastModifiedBy>
  <cp:revision>132</cp:revision>
  <cp:lastPrinted>2021-12-01T23:24:47Z</cp:lastPrinted>
  <dcterms:created xsi:type="dcterms:W3CDTF">2015-04-06T03:04:36Z</dcterms:created>
  <dcterms:modified xsi:type="dcterms:W3CDTF">2021-12-13T06:06:24Z</dcterms:modified>
</cp:coreProperties>
</file>